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4" r:id="rId5"/>
    <p:sldId id="278" r:id="rId6"/>
    <p:sldId id="277" r:id="rId7"/>
    <p:sldId id="262" r:id="rId8"/>
    <p:sldId id="263" r:id="rId9"/>
    <p:sldId id="264" r:id="rId10"/>
    <p:sldId id="275" r:id="rId11"/>
    <p:sldId id="276" r:id="rId12"/>
    <p:sldId id="273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400"/>
                </a:moveTo>
                <a:lnTo>
                  <a:pt x="9144000" y="914400"/>
                </a:lnTo>
                <a:lnTo>
                  <a:pt x="9144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91400" y="6248400"/>
            <a:ext cx="1284286" cy="450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955" y="169164"/>
            <a:ext cx="8324088" cy="55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135" y="2269235"/>
            <a:ext cx="7745729" cy="359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5" dirty="0"/>
              <a:t>TBIT-MSC- West Remote Gates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9143999" cy="594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55" y="169164"/>
            <a:ext cx="8324088" cy="369332"/>
          </a:xfrm>
        </p:spPr>
        <p:txBody>
          <a:bodyPr/>
          <a:lstStyle/>
          <a:p>
            <a:pPr algn="ctr"/>
            <a:r>
              <a:rPr lang="en-US" sz="2400" dirty="0"/>
              <a:t>Sample of Daily Flight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TBIT Ground Handlers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135" y="2269235"/>
            <a:ext cx="7745729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DNATA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Menzies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78303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2272" y="2789427"/>
            <a:ext cx="5795645" cy="122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dirty="0"/>
              <a:t>QU</a:t>
            </a:r>
            <a:r>
              <a:rPr sz="8000" spc="-5" dirty="0"/>
              <a:t>E</a:t>
            </a:r>
            <a:r>
              <a:rPr sz="8000" dirty="0"/>
              <a:t>ST</a:t>
            </a:r>
            <a:r>
              <a:rPr sz="8000" spc="5" dirty="0"/>
              <a:t>I</a:t>
            </a:r>
            <a:r>
              <a:rPr sz="8000" dirty="0"/>
              <a:t>ONS?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7564628" y="6623939"/>
            <a:ext cx="150114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-5" dirty="0">
                <a:solidFill>
                  <a:srgbClr val="FFFFFF"/>
                </a:solidFill>
                <a:latin typeface="Trebuchet MS"/>
                <a:cs typeface="Trebuchet MS"/>
              </a:rPr>
              <a:t>Photo Credit: </a:t>
            </a:r>
            <a:r>
              <a:rPr sz="1000" i="1" spc="-10" dirty="0">
                <a:solidFill>
                  <a:srgbClr val="FFFFFF"/>
                </a:solidFill>
                <a:latin typeface="Trebuchet MS"/>
                <a:cs typeface="Trebuchet MS"/>
              </a:rPr>
              <a:t>Mike</a:t>
            </a:r>
            <a:r>
              <a:rPr sz="1000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i="1" dirty="0">
                <a:solidFill>
                  <a:srgbClr val="FFFFFF"/>
                </a:solidFill>
                <a:latin typeface="Trebuchet MS"/>
                <a:cs typeface="Trebuchet MS"/>
              </a:rPr>
              <a:t>Kelley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3" y="1539534"/>
            <a:ext cx="115570" cy="60960"/>
          </a:xfrm>
          <a:custGeom>
            <a:avLst/>
            <a:gdLst/>
            <a:ahLst/>
            <a:cxnLst/>
            <a:rect l="l" t="t" r="r" b="b"/>
            <a:pathLst>
              <a:path w="115570" h="60959">
                <a:moveTo>
                  <a:pt x="46421" y="10747"/>
                </a:moveTo>
                <a:lnTo>
                  <a:pt x="0" y="10747"/>
                </a:lnTo>
                <a:lnTo>
                  <a:pt x="0" y="1194"/>
                </a:lnTo>
                <a:lnTo>
                  <a:pt x="46421" y="0"/>
                </a:lnTo>
                <a:lnTo>
                  <a:pt x="46421" y="10747"/>
                </a:lnTo>
                <a:close/>
              </a:path>
              <a:path w="115570" h="60959">
                <a:moveTo>
                  <a:pt x="19222" y="60667"/>
                </a:moveTo>
                <a:lnTo>
                  <a:pt x="16661" y="60667"/>
                </a:lnTo>
                <a:lnTo>
                  <a:pt x="16661" y="10747"/>
                </a:lnTo>
                <a:lnTo>
                  <a:pt x="29757" y="10747"/>
                </a:lnTo>
                <a:lnTo>
                  <a:pt x="29757" y="59705"/>
                </a:lnTo>
                <a:lnTo>
                  <a:pt x="19222" y="60667"/>
                </a:lnTo>
                <a:close/>
              </a:path>
              <a:path w="115570" h="60959">
                <a:moveTo>
                  <a:pt x="63087" y="59705"/>
                </a:moveTo>
                <a:lnTo>
                  <a:pt x="52374" y="59705"/>
                </a:lnTo>
                <a:lnTo>
                  <a:pt x="52374" y="0"/>
                </a:lnTo>
                <a:lnTo>
                  <a:pt x="71420" y="0"/>
                </a:lnTo>
                <a:lnTo>
                  <a:pt x="75784" y="13136"/>
                </a:lnTo>
                <a:lnTo>
                  <a:pt x="63087" y="13136"/>
                </a:lnTo>
                <a:lnTo>
                  <a:pt x="63087" y="59705"/>
                </a:lnTo>
                <a:close/>
              </a:path>
              <a:path w="115570" h="60959">
                <a:moveTo>
                  <a:pt x="94829" y="35824"/>
                </a:moveTo>
                <a:lnTo>
                  <a:pt x="83322" y="35824"/>
                </a:lnTo>
                <a:lnTo>
                  <a:pt x="95226" y="0"/>
                </a:lnTo>
                <a:lnTo>
                  <a:pt x="115464" y="0"/>
                </a:lnTo>
                <a:lnTo>
                  <a:pt x="115464" y="13136"/>
                </a:lnTo>
                <a:lnTo>
                  <a:pt x="102368" y="13136"/>
                </a:lnTo>
                <a:lnTo>
                  <a:pt x="94829" y="35824"/>
                </a:lnTo>
                <a:close/>
              </a:path>
              <a:path w="115570" h="60959">
                <a:moveTo>
                  <a:pt x="86893" y="59705"/>
                </a:moveTo>
                <a:lnTo>
                  <a:pt x="78562" y="59705"/>
                </a:lnTo>
                <a:lnTo>
                  <a:pt x="63087" y="13136"/>
                </a:lnTo>
                <a:lnTo>
                  <a:pt x="75784" y="13136"/>
                </a:lnTo>
                <a:lnTo>
                  <a:pt x="83322" y="35824"/>
                </a:lnTo>
                <a:lnTo>
                  <a:pt x="94829" y="35824"/>
                </a:lnTo>
                <a:lnTo>
                  <a:pt x="86893" y="59705"/>
                </a:lnTo>
                <a:close/>
              </a:path>
              <a:path w="115570" h="60959">
                <a:moveTo>
                  <a:pt x="115464" y="59705"/>
                </a:moveTo>
                <a:lnTo>
                  <a:pt x="102368" y="59705"/>
                </a:lnTo>
                <a:lnTo>
                  <a:pt x="102368" y="13136"/>
                </a:lnTo>
                <a:lnTo>
                  <a:pt x="115464" y="13136"/>
                </a:lnTo>
                <a:lnTo>
                  <a:pt x="115464" y="59705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961" y="876800"/>
            <a:ext cx="351155" cy="197485"/>
          </a:xfrm>
          <a:custGeom>
            <a:avLst/>
            <a:gdLst/>
            <a:ahLst/>
            <a:cxnLst/>
            <a:rect l="l" t="t" r="r" b="b"/>
            <a:pathLst>
              <a:path w="351155" h="197484">
                <a:moveTo>
                  <a:pt x="105943" y="197028"/>
                </a:moveTo>
                <a:lnTo>
                  <a:pt x="0" y="158817"/>
                </a:lnTo>
                <a:lnTo>
                  <a:pt x="351161" y="0"/>
                </a:lnTo>
                <a:lnTo>
                  <a:pt x="351161" y="114248"/>
                </a:lnTo>
                <a:lnTo>
                  <a:pt x="304720" y="114248"/>
                </a:lnTo>
                <a:lnTo>
                  <a:pt x="299703" y="114474"/>
                </a:lnTo>
                <a:lnTo>
                  <a:pt x="294639" y="115180"/>
                </a:lnTo>
                <a:lnTo>
                  <a:pt x="289561" y="116412"/>
                </a:lnTo>
                <a:lnTo>
                  <a:pt x="284500" y="118217"/>
                </a:lnTo>
                <a:lnTo>
                  <a:pt x="105943" y="197028"/>
                </a:lnTo>
                <a:close/>
              </a:path>
              <a:path w="351155" h="197484">
                <a:moveTo>
                  <a:pt x="351161" y="133740"/>
                </a:moveTo>
                <a:lnTo>
                  <a:pt x="314488" y="115049"/>
                </a:lnTo>
                <a:lnTo>
                  <a:pt x="304720" y="114248"/>
                </a:lnTo>
                <a:lnTo>
                  <a:pt x="351161" y="114248"/>
                </a:lnTo>
                <a:lnTo>
                  <a:pt x="351161" y="133740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390" y="1032034"/>
            <a:ext cx="354965" cy="200025"/>
          </a:xfrm>
          <a:custGeom>
            <a:avLst/>
            <a:gdLst/>
            <a:ahLst/>
            <a:cxnLst/>
            <a:rect l="l" t="t" r="r" b="b"/>
            <a:pathLst>
              <a:path w="354965" h="200025">
                <a:moveTo>
                  <a:pt x="107133" y="199417"/>
                </a:moveTo>
                <a:lnTo>
                  <a:pt x="0" y="161205"/>
                </a:lnTo>
                <a:lnTo>
                  <a:pt x="354732" y="0"/>
                </a:lnTo>
                <a:lnTo>
                  <a:pt x="354732" y="114248"/>
                </a:lnTo>
                <a:lnTo>
                  <a:pt x="308291" y="114248"/>
                </a:lnTo>
                <a:lnTo>
                  <a:pt x="303274" y="114474"/>
                </a:lnTo>
                <a:lnTo>
                  <a:pt x="298210" y="115180"/>
                </a:lnTo>
                <a:lnTo>
                  <a:pt x="293132" y="116412"/>
                </a:lnTo>
                <a:lnTo>
                  <a:pt x="288071" y="118217"/>
                </a:lnTo>
                <a:lnTo>
                  <a:pt x="107133" y="199417"/>
                </a:lnTo>
                <a:close/>
              </a:path>
              <a:path w="354965" h="200025">
                <a:moveTo>
                  <a:pt x="354732" y="133740"/>
                </a:moveTo>
                <a:lnTo>
                  <a:pt x="318059" y="115049"/>
                </a:lnTo>
                <a:lnTo>
                  <a:pt x="308291" y="114248"/>
                </a:lnTo>
                <a:lnTo>
                  <a:pt x="354732" y="114248"/>
                </a:lnTo>
                <a:lnTo>
                  <a:pt x="354732" y="133740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990" y="1073828"/>
            <a:ext cx="341630" cy="259715"/>
          </a:xfrm>
          <a:custGeom>
            <a:avLst/>
            <a:gdLst/>
            <a:ahLst/>
            <a:cxnLst/>
            <a:rect l="l" t="t" r="r" b="b"/>
            <a:pathLst>
              <a:path w="341630" h="259715">
                <a:moveTo>
                  <a:pt x="0" y="259122"/>
                </a:moveTo>
                <a:lnTo>
                  <a:pt x="0" y="120605"/>
                </a:lnTo>
                <a:lnTo>
                  <a:pt x="265454" y="0"/>
                </a:lnTo>
                <a:lnTo>
                  <a:pt x="336876" y="53735"/>
                </a:lnTo>
                <a:lnTo>
                  <a:pt x="308307" y="68064"/>
                </a:lnTo>
                <a:lnTo>
                  <a:pt x="209506" y="68064"/>
                </a:lnTo>
                <a:lnTo>
                  <a:pt x="177366" y="88364"/>
                </a:lnTo>
                <a:lnTo>
                  <a:pt x="252360" y="145682"/>
                </a:lnTo>
                <a:lnTo>
                  <a:pt x="0" y="259122"/>
                </a:lnTo>
                <a:close/>
              </a:path>
              <a:path w="341630" h="259715">
                <a:moveTo>
                  <a:pt x="326163" y="111052"/>
                </a:moveTo>
                <a:lnTo>
                  <a:pt x="209506" y="68064"/>
                </a:lnTo>
                <a:lnTo>
                  <a:pt x="308307" y="68064"/>
                </a:lnTo>
                <a:lnTo>
                  <a:pt x="279738" y="82393"/>
                </a:lnTo>
                <a:lnTo>
                  <a:pt x="341638" y="103888"/>
                </a:lnTo>
                <a:lnTo>
                  <a:pt x="326163" y="111052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990" y="1227868"/>
            <a:ext cx="337185" cy="259715"/>
          </a:xfrm>
          <a:custGeom>
            <a:avLst/>
            <a:gdLst/>
            <a:ahLst/>
            <a:cxnLst/>
            <a:rect l="l" t="t" r="r" b="b"/>
            <a:pathLst>
              <a:path w="337184" h="259715">
                <a:moveTo>
                  <a:pt x="0" y="259122"/>
                </a:moveTo>
                <a:lnTo>
                  <a:pt x="0" y="120605"/>
                </a:lnTo>
                <a:lnTo>
                  <a:pt x="265454" y="0"/>
                </a:lnTo>
                <a:lnTo>
                  <a:pt x="336876" y="53735"/>
                </a:lnTo>
                <a:lnTo>
                  <a:pt x="305926" y="69258"/>
                </a:lnTo>
                <a:lnTo>
                  <a:pt x="209506" y="69258"/>
                </a:lnTo>
                <a:lnTo>
                  <a:pt x="177366" y="88364"/>
                </a:lnTo>
                <a:lnTo>
                  <a:pt x="252360" y="145682"/>
                </a:lnTo>
                <a:lnTo>
                  <a:pt x="0" y="259122"/>
                </a:lnTo>
                <a:close/>
              </a:path>
              <a:path w="337184" h="259715">
                <a:moveTo>
                  <a:pt x="265454" y="89558"/>
                </a:moveTo>
                <a:lnTo>
                  <a:pt x="209506" y="69258"/>
                </a:lnTo>
                <a:lnTo>
                  <a:pt x="305926" y="69258"/>
                </a:lnTo>
                <a:lnTo>
                  <a:pt x="265454" y="89558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961" y="722757"/>
            <a:ext cx="351155" cy="197485"/>
          </a:xfrm>
          <a:custGeom>
            <a:avLst/>
            <a:gdLst/>
            <a:ahLst/>
            <a:cxnLst/>
            <a:rect l="l" t="t" r="r" b="b"/>
            <a:pathLst>
              <a:path w="351155" h="197484">
                <a:moveTo>
                  <a:pt x="105943" y="197028"/>
                </a:moveTo>
                <a:lnTo>
                  <a:pt x="0" y="158817"/>
                </a:lnTo>
                <a:lnTo>
                  <a:pt x="351161" y="0"/>
                </a:lnTo>
                <a:lnTo>
                  <a:pt x="351161" y="114097"/>
                </a:lnTo>
                <a:lnTo>
                  <a:pt x="304720" y="114097"/>
                </a:lnTo>
                <a:lnTo>
                  <a:pt x="299703" y="114382"/>
                </a:lnTo>
                <a:lnTo>
                  <a:pt x="294639" y="115136"/>
                </a:lnTo>
                <a:lnTo>
                  <a:pt x="289561" y="116400"/>
                </a:lnTo>
                <a:lnTo>
                  <a:pt x="284500" y="118217"/>
                </a:lnTo>
                <a:lnTo>
                  <a:pt x="105943" y="197028"/>
                </a:lnTo>
                <a:close/>
              </a:path>
              <a:path w="351155" h="197484">
                <a:moveTo>
                  <a:pt x="351161" y="133740"/>
                </a:moveTo>
                <a:lnTo>
                  <a:pt x="314488" y="114761"/>
                </a:lnTo>
                <a:lnTo>
                  <a:pt x="304720" y="114097"/>
                </a:lnTo>
                <a:lnTo>
                  <a:pt x="351161" y="114097"/>
                </a:lnTo>
                <a:lnTo>
                  <a:pt x="351161" y="133740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990" y="919786"/>
            <a:ext cx="341630" cy="259715"/>
          </a:xfrm>
          <a:custGeom>
            <a:avLst/>
            <a:gdLst/>
            <a:ahLst/>
            <a:cxnLst/>
            <a:rect l="l" t="t" r="r" b="b"/>
            <a:pathLst>
              <a:path w="341630" h="259715">
                <a:moveTo>
                  <a:pt x="0" y="259122"/>
                </a:moveTo>
                <a:lnTo>
                  <a:pt x="0" y="119411"/>
                </a:lnTo>
                <a:lnTo>
                  <a:pt x="265454" y="0"/>
                </a:lnTo>
                <a:lnTo>
                  <a:pt x="336876" y="52541"/>
                </a:lnTo>
                <a:lnTo>
                  <a:pt x="305926" y="68064"/>
                </a:lnTo>
                <a:lnTo>
                  <a:pt x="209506" y="68064"/>
                </a:lnTo>
                <a:lnTo>
                  <a:pt x="177366" y="88364"/>
                </a:lnTo>
                <a:lnTo>
                  <a:pt x="252360" y="144487"/>
                </a:lnTo>
                <a:lnTo>
                  <a:pt x="0" y="259122"/>
                </a:lnTo>
                <a:close/>
              </a:path>
              <a:path w="341630" h="259715">
                <a:moveTo>
                  <a:pt x="326163" y="111052"/>
                </a:moveTo>
                <a:lnTo>
                  <a:pt x="209506" y="68064"/>
                </a:lnTo>
                <a:lnTo>
                  <a:pt x="305926" y="68064"/>
                </a:lnTo>
                <a:lnTo>
                  <a:pt x="279738" y="81199"/>
                </a:lnTo>
                <a:lnTo>
                  <a:pt x="341638" y="103888"/>
                </a:lnTo>
                <a:lnTo>
                  <a:pt x="326163" y="111052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961" y="568716"/>
            <a:ext cx="351155" cy="197485"/>
          </a:xfrm>
          <a:custGeom>
            <a:avLst/>
            <a:gdLst/>
            <a:ahLst/>
            <a:cxnLst/>
            <a:rect l="l" t="t" r="r" b="b"/>
            <a:pathLst>
              <a:path w="351155" h="197484">
                <a:moveTo>
                  <a:pt x="105943" y="197028"/>
                </a:moveTo>
                <a:lnTo>
                  <a:pt x="0" y="157623"/>
                </a:lnTo>
                <a:lnTo>
                  <a:pt x="351161" y="0"/>
                </a:lnTo>
                <a:lnTo>
                  <a:pt x="351161" y="113604"/>
                </a:lnTo>
                <a:lnTo>
                  <a:pt x="304720" y="113604"/>
                </a:lnTo>
                <a:lnTo>
                  <a:pt x="299703" y="113954"/>
                </a:lnTo>
                <a:lnTo>
                  <a:pt x="294639" y="114808"/>
                </a:lnTo>
                <a:lnTo>
                  <a:pt x="289561" y="116213"/>
                </a:lnTo>
                <a:lnTo>
                  <a:pt x="284500" y="118217"/>
                </a:lnTo>
                <a:lnTo>
                  <a:pt x="272993" y="122667"/>
                </a:lnTo>
                <a:lnTo>
                  <a:pt x="266329" y="125365"/>
                </a:lnTo>
                <a:lnTo>
                  <a:pt x="253569" y="130791"/>
                </a:lnTo>
                <a:lnTo>
                  <a:pt x="105943" y="197028"/>
                </a:lnTo>
                <a:close/>
              </a:path>
              <a:path w="351155" h="197484">
                <a:moveTo>
                  <a:pt x="351161" y="133740"/>
                </a:moveTo>
                <a:lnTo>
                  <a:pt x="314488" y="114231"/>
                </a:lnTo>
                <a:lnTo>
                  <a:pt x="304720" y="113604"/>
                </a:lnTo>
                <a:lnTo>
                  <a:pt x="351161" y="113604"/>
                </a:lnTo>
                <a:lnTo>
                  <a:pt x="351161" y="133740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990" y="764550"/>
            <a:ext cx="341630" cy="259715"/>
          </a:xfrm>
          <a:custGeom>
            <a:avLst/>
            <a:gdLst/>
            <a:ahLst/>
            <a:cxnLst/>
            <a:rect l="l" t="t" r="r" b="b"/>
            <a:pathLst>
              <a:path w="341630" h="259715">
                <a:moveTo>
                  <a:pt x="0" y="259122"/>
                </a:moveTo>
                <a:lnTo>
                  <a:pt x="0" y="120605"/>
                </a:lnTo>
                <a:lnTo>
                  <a:pt x="265454" y="0"/>
                </a:lnTo>
                <a:lnTo>
                  <a:pt x="336876" y="53735"/>
                </a:lnTo>
                <a:lnTo>
                  <a:pt x="305926" y="69258"/>
                </a:lnTo>
                <a:lnTo>
                  <a:pt x="209506" y="69258"/>
                </a:lnTo>
                <a:lnTo>
                  <a:pt x="177366" y="89558"/>
                </a:lnTo>
                <a:lnTo>
                  <a:pt x="252360" y="145682"/>
                </a:lnTo>
                <a:lnTo>
                  <a:pt x="0" y="259122"/>
                </a:lnTo>
                <a:close/>
              </a:path>
              <a:path w="341630" h="259715">
                <a:moveTo>
                  <a:pt x="326163" y="112246"/>
                </a:moveTo>
                <a:lnTo>
                  <a:pt x="209506" y="69258"/>
                </a:lnTo>
                <a:lnTo>
                  <a:pt x="305926" y="69258"/>
                </a:lnTo>
                <a:lnTo>
                  <a:pt x="279738" y="82393"/>
                </a:lnTo>
                <a:lnTo>
                  <a:pt x="341638" y="105082"/>
                </a:lnTo>
                <a:lnTo>
                  <a:pt x="326163" y="112246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6629" y="1012926"/>
            <a:ext cx="132715" cy="154305"/>
          </a:xfrm>
          <a:custGeom>
            <a:avLst/>
            <a:gdLst/>
            <a:ahLst/>
            <a:cxnLst/>
            <a:rect l="l" t="t" r="r" b="b"/>
            <a:pathLst>
              <a:path w="132715" h="154305">
                <a:moveTo>
                  <a:pt x="23807" y="5970"/>
                </a:moveTo>
                <a:lnTo>
                  <a:pt x="24997" y="0"/>
                </a:lnTo>
                <a:lnTo>
                  <a:pt x="29655" y="66"/>
                </a:lnTo>
                <a:lnTo>
                  <a:pt x="34416" y="236"/>
                </a:lnTo>
                <a:lnTo>
                  <a:pt x="48909" y="957"/>
                </a:lnTo>
                <a:lnTo>
                  <a:pt x="53671" y="1127"/>
                </a:lnTo>
                <a:lnTo>
                  <a:pt x="58328" y="1194"/>
                </a:lnTo>
                <a:lnTo>
                  <a:pt x="86659" y="1194"/>
                </a:lnTo>
                <a:lnTo>
                  <a:pt x="85775" y="5629"/>
                </a:lnTo>
                <a:lnTo>
                  <a:pt x="27236" y="5629"/>
                </a:lnTo>
                <a:lnTo>
                  <a:pt x="23807" y="5970"/>
                </a:lnTo>
                <a:close/>
              </a:path>
              <a:path w="132715" h="154305">
                <a:moveTo>
                  <a:pt x="86659" y="1194"/>
                </a:moveTo>
                <a:lnTo>
                  <a:pt x="58328" y="1194"/>
                </a:lnTo>
                <a:lnTo>
                  <a:pt x="63090" y="1105"/>
                </a:lnTo>
                <a:lnTo>
                  <a:pt x="67851" y="884"/>
                </a:lnTo>
                <a:lnTo>
                  <a:pt x="77374" y="309"/>
                </a:lnTo>
                <a:lnTo>
                  <a:pt x="82136" y="88"/>
                </a:lnTo>
                <a:lnTo>
                  <a:pt x="86897" y="0"/>
                </a:lnTo>
                <a:lnTo>
                  <a:pt x="86659" y="1194"/>
                </a:lnTo>
                <a:close/>
              </a:path>
              <a:path w="132715" h="154305">
                <a:moveTo>
                  <a:pt x="120228" y="154040"/>
                </a:moveTo>
                <a:lnTo>
                  <a:pt x="0" y="154040"/>
                </a:lnTo>
                <a:lnTo>
                  <a:pt x="1190" y="149264"/>
                </a:lnTo>
                <a:lnTo>
                  <a:pt x="7142" y="149264"/>
                </a:lnTo>
                <a:lnTo>
                  <a:pt x="11688" y="148515"/>
                </a:lnTo>
                <a:lnTo>
                  <a:pt x="42853" y="17911"/>
                </a:lnTo>
                <a:lnTo>
                  <a:pt x="42922" y="13427"/>
                </a:lnTo>
                <a:lnTo>
                  <a:pt x="41368" y="10113"/>
                </a:lnTo>
                <a:lnTo>
                  <a:pt x="38605" y="7822"/>
                </a:lnTo>
                <a:lnTo>
                  <a:pt x="35051" y="6409"/>
                </a:lnTo>
                <a:lnTo>
                  <a:pt x="31123" y="5726"/>
                </a:lnTo>
                <a:lnTo>
                  <a:pt x="27236" y="5629"/>
                </a:lnTo>
                <a:lnTo>
                  <a:pt x="85775" y="5629"/>
                </a:lnTo>
                <a:lnTo>
                  <a:pt x="85707" y="5970"/>
                </a:lnTo>
                <a:lnTo>
                  <a:pt x="80147" y="6012"/>
                </a:lnTo>
                <a:lnTo>
                  <a:pt x="75628" y="6304"/>
                </a:lnTo>
                <a:lnTo>
                  <a:pt x="40472" y="148070"/>
                </a:lnTo>
                <a:lnTo>
                  <a:pt x="122088" y="148070"/>
                </a:lnTo>
                <a:lnTo>
                  <a:pt x="120228" y="154040"/>
                </a:lnTo>
                <a:close/>
              </a:path>
              <a:path w="132715" h="154305">
                <a:moveTo>
                  <a:pt x="122088" y="148070"/>
                </a:moveTo>
                <a:lnTo>
                  <a:pt x="86897" y="148070"/>
                </a:lnTo>
                <a:lnTo>
                  <a:pt x="92057" y="147823"/>
                </a:lnTo>
                <a:lnTo>
                  <a:pt x="96833" y="147091"/>
                </a:lnTo>
                <a:lnTo>
                  <a:pt x="124565" y="120727"/>
                </a:lnTo>
                <a:lnTo>
                  <a:pt x="126180" y="115829"/>
                </a:lnTo>
                <a:lnTo>
                  <a:pt x="132131" y="115829"/>
                </a:lnTo>
                <a:lnTo>
                  <a:pt x="122088" y="148070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0664" y="1066660"/>
            <a:ext cx="102870" cy="104139"/>
          </a:xfrm>
          <a:custGeom>
            <a:avLst/>
            <a:gdLst/>
            <a:ahLst/>
            <a:cxnLst/>
            <a:rect l="l" t="t" r="r" b="b"/>
            <a:pathLst>
              <a:path w="102869" h="104140">
                <a:moveTo>
                  <a:pt x="44043" y="103888"/>
                </a:moveTo>
                <a:lnTo>
                  <a:pt x="7030" y="85229"/>
                </a:lnTo>
                <a:lnTo>
                  <a:pt x="0" y="59705"/>
                </a:lnTo>
                <a:lnTo>
                  <a:pt x="167" y="55340"/>
                </a:lnTo>
                <a:lnTo>
                  <a:pt x="17706" y="17762"/>
                </a:lnTo>
                <a:lnTo>
                  <a:pt x="55167" y="168"/>
                </a:lnTo>
                <a:lnTo>
                  <a:pt x="59518" y="0"/>
                </a:lnTo>
                <a:lnTo>
                  <a:pt x="64119" y="220"/>
                </a:lnTo>
                <a:lnTo>
                  <a:pt x="81792" y="5970"/>
                </a:lnTo>
                <a:lnTo>
                  <a:pt x="59518" y="5970"/>
                </a:lnTo>
                <a:lnTo>
                  <a:pt x="54967" y="6270"/>
                </a:lnTo>
                <a:lnTo>
                  <a:pt x="24631" y="33460"/>
                </a:lnTo>
                <a:lnTo>
                  <a:pt x="17855" y="66870"/>
                </a:lnTo>
                <a:lnTo>
                  <a:pt x="18009" y="71361"/>
                </a:lnTo>
                <a:lnTo>
                  <a:pt x="44043" y="97917"/>
                </a:lnTo>
                <a:lnTo>
                  <a:pt x="68658" y="97917"/>
                </a:lnTo>
                <a:lnTo>
                  <a:pt x="65222" y="99523"/>
                </a:lnTo>
                <a:lnTo>
                  <a:pt x="61176" y="101055"/>
                </a:lnTo>
                <a:lnTo>
                  <a:pt x="57020" y="102272"/>
                </a:lnTo>
                <a:lnTo>
                  <a:pt x="52769" y="103160"/>
                </a:lnTo>
                <a:lnTo>
                  <a:pt x="48438" y="103703"/>
                </a:lnTo>
                <a:lnTo>
                  <a:pt x="44043" y="103888"/>
                </a:lnTo>
                <a:close/>
              </a:path>
              <a:path w="102869" h="104140">
                <a:moveTo>
                  <a:pt x="68658" y="97917"/>
                </a:moveTo>
                <a:lnTo>
                  <a:pt x="44043" y="97917"/>
                </a:lnTo>
                <a:lnTo>
                  <a:pt x="48417" y="97607"/>
                </a:lnTo>
                <a:lnTo>
                  <a:pt x="52517" y="96709"/>
                </a:lnTo>
                <a:lnTo>
                  <a:pt x="79431" y="65728"/>
                </a:lnTo>
                <a:lnTo>
                  <a:pt x="84516" y="37017"/>
                </a:lnTo>
                <a:lnTo>
                  <a:pt x="84363" y="32795"/>
                </a:lnTo>
                <a:lnTo>
                  <a:pt x="59518" y="5970"/>
                </a:lnTo>
                <a:lnTo>
                  <a:pt x="81792" y="5970"/>
                </a:lnTo>
                <a:lnTo>
                  <a:pt x="102165" y="39553"/>
                </a:lnTo>
                <a:lnTo>
                  <a:pt x="102372" y="44182"/>
                </a:lnTo>
                <a:lnTo>
                  <a:pt x="102188" y="48753"/>
                </a:lnTo>
                <a:lnTo>
                  <a:pt x="86318" y="84541"/>
                </a:lnTo>
                <a:lnTo>
                  <a:pt x="69142" y="97691"/>
                </a:lnTo>
                <a:lnTo>
                  <a:pt x="68658" y="97917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0179" y="1066660"/>
            <a:ext cx="75565" cy="104139"/>
          </a:xfrm>
          <a:custGeom>
            <a:avLst/>
            <a:gdLst/>
            <a:ahLst/>
            <a:cxnLst/>
            <a:rect l="l" t="t" r="r" b="b"/>
            <a:pathLst>
              <a:path w="75565" h="104140">
                <a:moveTo>
                  <a:pt x="57736" y="90752"/>
                </a:moveTo>
                <a:lnTo>
                  <a:pt x="41663" y="90752"/>
                </a:lnTo>
                <a:lnTo>
                  <a:pt x="55947" y="89558"/>
                </a:lnTo>
                <a:lnTo>
                  <a:pt x="55945" y="81181"/>
                </a:lnTo>
                <a:lnTo>
                  <a:pt x="31280" y="55808"/>
                </a:lnTo>
                <a:lnTo>
                  <a:pt x="27576" y="53157"/>
                </a:lnTo>
                <a:lnTo>
                  <a:pt x="15474" y="38211"/>
                </a:lnTo>
                <a:lnTo>
                  <a:pt x="15474" y="32241"/>
                </a:lnTo>
                <a:lnTo>
                  <a:pt x="45234" y="1194"/>
                </a:lnTo>
                <a:lnTo>
                  <a:pt x="48805" y="0"/>
                </a:lnTo>
                <a:lnTo>
                  <a:pt x="64280" y="0"/>
                </a:lnTo>
                <a:lnTo>
                  <a:pt x="74993" y="2388"/>
                </a:lnTo>
                <a:lnTo>
                  <a:pt x="74993" y="11941"/>
                </a:lnTo>
                <a:lnTo>
                  <a:pt x="38092" y="11941"/>
                </a:lnTo>
                <a:lnTo>
                  <a:pt x="29759" y="15523"/>
                </a:lnTo>
                <a:lnTo>
                  <a:pt x="29759" y="23882"/>
                </a:lnTo>
                <a:lnTo>
                  <a:pt x="30151" y="27111"/>
                </a:lnTo>
                <a:lnTo>
                  <a:pt x="51131" y="46962"/>
                </a:lnTo>
                <a:lnTo>
                  <a:pt x="54545" y="49286"/>
                </a:lnTo>
                <a:lnTo>
                  <a:pt x="69041" y="70452"/>
                </a:lnTo>
                <a:lnTo>
                  <a:pt x="68314" y="74709"/>
                </a:lnTo>
                <a:lnTo>
                  <a:pt x="66396" y="79032"/>
                </a:lnTo>
                <a:lnTo>
                  <a:pt x="63685" y="83289"/>
                </a:lnTo>
                <a:lnTo>
                  <a:pt x="60576" y="87347"/>
                </a:lnTo>
                <a:lnTo>
                  <a:pt x="57736" y="90752"/>
                </a:lnTo>
                <a:close/>
              </a:path>
              <a:path w="75565" h="104140">
                <a:moveTo>
                  <a:pt x="72613" y="22688"/>
                </a:moveTo>
                <a:lnTo>
                  <a:pt x="65470" y="22688"/>
                </a:lnTo>
                <a:lnTo>
                  <a:pt x="65470" y="21494"/>
                </a:lnTo>
                <a:lnTo>
                  <a:pt x="64280" y="19105"/>
                </a:lnTo>
                <a:lnTo>
                  <a:pt x="61899" y="15523"/>
                </a:lnTo>
                <a:lnTo>
                  <a:pt x="53566" y="11941"/>
                </a:lnTo>
                <a:lnTo>
                  <a:pt x="74993" y="11941"/>
                </a:lnTo>
                <a:lnTo>
                  <a:pt x="74993" y="15523"/>
                </a:lnTo>
                <a:lnTo>
                  <a:pt x="72613" y="22688"/>
                </a:lnTo>
                <a:close/>
              </a:path>
              <a:path w="75565" h="104140">
                <a:moveTo>
                  <a:pt x="28569" y="103888"/>
                </a:moveTo>
                <a:lnTo>
                  <a:pt x="0" y="87170"/>
                </a:lnTo>
                <a:lnTo>
                  <a:pt x="0" y="82393"/>
                </a:lnTo>
                <a:lnTo>
                  <a:pt x="4761" y="72841"/>
                </a:lnTo>
                <a:lnTo>
                  <a:pt x="8332" y="72841"/>
                </a:lnTo>
                <a:lnTo>
                  <a:pt x="9753" y="77381"/>
                </a:lnTo>
                <a:lnTo>
                  <a:pt x="12108" y="81181"/>
                </a:lnTo>
                <a:lnTo>
                  <a:pt x="35711" y="90752"/>
                </a:lnTo>
                <a:lnTo>
                  <a:pt x="57736" y="90752"/>
                </a:lnTo>
                <a:lnTo>
                  <a:pt x="54757" y="94335"/>
                </a:lnTo>
                <a:lnTo>
                  <a:pt x="33236" y="103677"/>
                </a:lnTo>
                <a:lnTo>
                  <a:pt x="28569" y="103888"/>
                </a:lnTo>
                <a:close/>
              </a:path>
            </a:pathLst>
          </a:custGeom>
          <a:solidFill>
            <a:srgbClr val="1F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9453" y="998594"/>
            <a:ext cx="715416" cy="219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7483" y="998591"/>
            <a:ext cx="1385598" cy="219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8887" y="647985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902"/>
                </a:lnTo>
              </a:path>
            </a:pathLst>
          </a:custGeom>
          <a:ln w="48805">
            <a:solidFill>
              <a:srgbClr val="69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4484" y="836240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22" y="0"/>
                </a:lnTo>
              </a:path>
            </a:pathLst>
          </a:custGeom>
          <a:ln w="40703">
            <a:solidFill>
              <a:srgbClr val="69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1378" y="647517"/>
            <a:ext cx="189865" cy="209550"/>
          </a:xfrm>
          <a:custGeom>
            <a:avLst/>
            <a:gdLst/>
            <a:ahLst/>
            <a:cxnLst/>
            <a:rect l="l" t="t" r="r" b="b"/>
            <a:pathLst>
              <a:path w="189865" h="209550">
                <a:moveTo>
                  <a:pt x="42853" y="208970"/>
                </a:moveTo>
                <a:lnTo>
                  <a:pt x="0" y="208970"/>
                </a:lnTo>
                <a:lnTo>
                  <a:pt x="66661" y="0"/>
                </a:lnTo>
                <a:lnTo>
                  <a:pt x="123799" y="0"/>
                </a:lnTo>
                <a:lnTo>
                  <a:pt x="140634" y="53735"/>
                </a:lnTo>
                <a:lnTo>
                  <a:pt x="90468" y="53735"/>
                </a:lnTo>
                <a:lnTo>
                  <a:pt x="67851" y="127770"/>
                </a:lnTo>
                <a:lnTo>
                  <a:pt x="163829" y="127770"/>
                </a:lnTo>
                <a:lnTo>
                  <a:pt x="175801" y="165981"/>
                </a:lnTo>
                <a:lnTo>
                  <a:pt x="55947" y="165981"/>
                </a:lnTo>
                <a:lnTo>
                  <a:pt x="42853" y="208970"/>
                </a:lnTo>
                <a:close/>
              </a:path>
              <a:path w="189865" h="209550">
                <a:moveTo>
                  <a:pt x="163829" y="127770"/>
                </a:moveTo>
                <a:lnTo>
                  <a:pt x="113085" y="127770"/>
                </a:lnTo>
                <a:lnTo>
                  <a:pt x="90468" y="53735"/>
                </a:lnTo>
                <a:lnTo>
                  <a:pt x="140634" y="53735"/>
                </a:lnTo>
                <a:lnTo>
                  <a:pt x="163829" y="127770"/>
                </a:lnTo>
                <a:close/>
              </a:path>
              <a:path w="189865" h="209550">
                <a:moveTo>
                  <a:pt x="189270" y="208970"/>
                </a:moveTo>
                <a:lnTo>
                  <a:pt x="136893" y="208970"/>
                </a:lnTo>
                <a:lnTo>
                  <a:pt x="123799" y="165981"/>
                </a:lnTo>
                <a:lnTo>
                  <a:pt x="175801" y="165981"/>
                </a:lnTo>
                <a:lnTo>
                  <a:pt x="189270" y="20897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7790" y="647517"/>
            <a:ext cx="187325" cy="209550"/>
          </a:xfrm>
          <a:custGeom>
            <a:avLst/>
            <a:gdLst/>
            <a:ahLst/>
            <a:cxnLst/>
            <a:rect l="l" t="t" r="r" b="b"/>
            <a:pathLst>
              <a:path w="187325" h="209550">
                <a:moveTo>
                  <a:pt x="46424" y="208970"/>
                </a:moveTo>
                <a:lnTo>
                  <a:pt x="0" y="208970"/>
                </a:lnTo>
                <a:lnTo>
                  <a:pt x="64280" y="97917"/>
                </a:lnTo>
                <a:lnTo>
                  <a:pt x="7142" y="0"/>
                </a:lnTo>
                <a:lnTo>
                  <a:pt x="64280" y="0"/>
                </a:lnTo>
                <a:lnTo>
                  <a:pt x="98801" y="63288"/>
                </a:lnTo>
                <a:lnTo>
                  <a:pt x="142360" y="63288"/>
                </a:lnTo>
                <a:lnTo>
                  <a:pt x="122608" y="96723"/>
                </a:lnTo>
                <a:lnTo>
                  <a:pt x="143807" y="133740"/>
                </a:lnTo>
                <a:lnTo>
                  <a:pt x="89278" y="133740"/>
                </a:lnTo>
                <a:lnTo>
                  <a:pt x="46424" y="208970"/>
                </a:lnTo>
                <a:close/>
              </a:path>
              <a:path w="187325" h="209550">
                <a:moveTo>
                  <a:pt x="142360" y="63288"/>
                </a:moveTo>
                <a:lnTo>
                  <a:pt x="98801" y="63288"/>
                </a:lnTo>
                <a:lnTo>
                  <a:pt x="134512" y="0"/>
                </a:lnTo>
                <a:lnTo>
                  <a:pt x="179746" y="0"/>
                </a:lnTo>
                <a:lnTo>
                  <a:pt x="142360" y="63288"/>
                </a:lnTo>
                <a:close/>
              </a:path>
              <a:path w="187325" h="209550">
                <a:moveTo>
                  <a:pt x="186889" y="208970"/>
                </a:moveTo>
                <a:lnTo>
                  <a:pt x="130941" y="208970"/>
                </a:lnTo>
                <a:lnTo>
                  <a:pt x="89278" y="133740"/>
                </a:lnTo>
                <a:lnTo>
                  <a:pt x="143807" y="133740"/>
                </a:lnTo>
                <a:lnTo>
                  <a:pt x="186889" y="208970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12214" y="1289303"/>
            <a:ext cx="19316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DADADA"/>
                </a:solidFill>
                <a:latin typeface="Tahoma"/>
                <a:cs typeface="Tahoma"/>
              </a:rPr>
              <a:t>Airport Operations</a:t>
            </a:r>
            <a:r>
              <a:rPr sz="1100" b="1" spc="-135" dirty="0">
                <a:solidFill>
                  <a:srgbClr val="DADADA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DADADA"/>
                </a:solidFill>
                <a:latin typeface="Tahoma"/>
                <a:cs typeface="Tahoma"/>
              </a:rPr>
              <a:t>Division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702" y="950467"/>
            <a:ext cx="7637145" cy="373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lvl="1" indent="-457200">
              <a:buFont typeface="Arial"/>
              <a:buChar char="•"/>
              <a:tabLst>
                <a:tab pos="469900" algn="l"/>
              </a:tabLst>
            </a:pPr>
            <a:r>
              <a:rPr b="1" spc="-5" dirty="0">
                <a:solidFill>
                  <a:srgbClr val="000066"/>
                </a:solidFill>
                <a:latin typeface="Arial"/>
                <a:cs typeface="Arial"/>
              </a:rPr>
              <a:t>19 TBIT contact gates (17</a:t>
            </a:r>
            <a:r>
              <a:rPr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66"/>
                </a:solidFill>
                <a:latin typeface="Arial"/>
                <a:cs typeface="Arial"/>
              </a:rPr>
              <a:t>Currently)</a:t>
            </a:r>
            <a:endParaRPr dirty="0">
              <a:latin typeface="Arial"/>
              <a:cs typeface="Arial"/>
            </a:endParaRPr>
          </a:p>
          <a:p>
            <a:pPr marL="868680" marR="462280" lvl="1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69315" algn="l"/>
              </a:tabLst>
            </a:pPr>
            <a:r>
              <a:rPr lang="en-US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66"/>
                </a:solidFill>
                <a:latin typeface="Arial"/>
                <a:cs typeface="Arial"/>
              </a:rPr>
              <a:t>8 ADG VI, 15 ADG 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V </a:t>
            </a:r>
            <a:r>
              <a:rPr b="1" spc="-5" dirty="0">
                <a:solidFill>
                  <a:srgbClr val="000066"/>
                </a:solidFill>
                <a:latin typeface="Arial"/>
                <a:cs typeface="Arial"/>
              </a:rPr>
              <a:t>(except </a:t>
            </a:r>
            <a:r>
              <a:rPr lang="en-US" b="1" spc="-5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b="1" spc="-5" dirty="0">
                <a:solidFill>
                  <a:srgbClr val="000066"/>
                </a:solidFill>
                <a:latin typeface="Arial"/>
                <a:cs typeface="Arial"/>
              </a:rPr>
              <a:t>135</a:t>
            </a:r>
            <a:r>
              <a:rPr lang="en-US" b="1" spc="-5" dirty="0">
                <a:solidFill>
                  <a:srgbClr val="000066"/>
                </a:solidFill>
                <a:latin typeface="Arial"/>
                <a:cs typeface="Arial"/>
              </a:rPr>
              <a:t>- </a:t>
            </a:r>
            <a:r>
              <a:rPr b="1" spc="-5" dirty="0">
                <a:solidFill>
                  <a:srgbClr val="000066"/>
                </a:solidFill>
                <a:latin typeface="Arial"/>
                <a:cs typeface="Arial"/>
              </a:rPr>
              <a:t>B787-8 and smaller), </a:t>
            </a:r>
            <a:endParaRPr lang="en-US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868680" marR="462280" lvl="1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69315" algn="l"/>
              </a:tabLst>
            </a:pPr>
            <a:r>
              <a:rPr lang="en-US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66"/>
                </a:solidFill>
                <a:latin typeface="Arial"/>
                <a:cs typeface="Arial"/>
              </a:rPr>
              <a:t>4 ADG</a:t>
            </a:r>
            <a:r>
              <a:rPr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III</a:t>
            </a:r>
            <a:endParaRPr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5" dirty="0"/>
              <a:t>TBIT Gates</a:t>
            </a:r>
            <a:endParaRPr spc="-5" dirty="0"/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1798" y="533401"/>
            <a:ext cx="3276600" cy="662939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5" dirty="0"/>
              <a:t>West Remote Gates</a:t>
            </a:r>
            <a:endParaRPr spc="-5" dirty="0"/>
          </a:p>
        </p:txBody>
      </p:sp>
      <p:sp>
        <p:nvSpPr>
          <p:cNvPr id="6" name="Rectangle 5"/>
          <p:cNvSpPr/>
          <p:nvPr/>
        </p:nvSpPr>
        <p:spPr>
          <a:xfrm>
            <a:off x="2266758" y="1066800"/>
            <a:ext cx="4572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8680" lvl="1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69315" algn="l"/>
              </a:tabLst>
            </a:pP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9 </a:t>
            </a:r>
            <a:r>
              <a:rPr lang="en-US" sz="1600" b="1" dirty="0">
                <a:solidFill>
                  <a:srgbClr val="000066"/>
                </a:solidFill>
                <a:latin typeface="Arial"/>
                <a:cs typeface="Arial"/>
              </a:rPr>
              <a:t>with </a:t>
            </a: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PBBs</a:t>
            </a:r>
            <a:r>
              <a:rPr lang="en-US" sz="1600" b="1" spc="-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</a:p>
          <a:p>
            <a:pPr marL="868680" lvl="1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69315" algn="l"/>
              </a:tabLst>
            </a:pP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17 ADG </a:t>
            </a:r>
            <a:r>
              <a:rPr lang="en-US" sz="1600" b="1" dirty="0">
                <a:solidFill>
                  <a:srgbClr val="000066"/>
                </a:solidFill>
                <a:latin typeface="Arial"/>
                <a:cs typeface="Arial"/>
              </a:rPr>
              <a:t>III </a:t>
            </a: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Hard Stand Gates (2 </a:t>
            </a:r>
            <a:r>
              <a:rPr lang="en-US" sz="1600" b="1" dirty="0">
                <a:solidFill>
                  <a:srgbClr val="000066"/>
                </a:solidFill>
                <a:latin typeface="Arial"/>
                <a:cs typeface="Arial"/>
              </a:rPr>
              <a:t>WN </a:t>
            </a: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lease and 2  AS</a:t>
            </a:r>
            <a:r>
              <a:rPr lang="en-US" sz="1600" b="1" spc="-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lease)</a:t>
            </a:r>
            <a:endParaRPr lang="en-US" sz="1600" dirty="0">
              <a:latin typeface="Arial"/>
              <a:cs typeface="Arial"/>
            </a:endParaRPr>
          </a:p>
          <a:p>
            <a:pPr marL="868680" lvl="1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69315" algn="l"/>
              </a:tabLst>
            </a:pP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5 ADG </a:t>
            </a:r>
            <a:r>
              <a:rPr lang="en-US" sz="1600" b="1" dirty="0">
                <a:solidFill>
                  <a:srgbClr val="000066"/>
                </a:solidFill>
                <a:latin typeface="Arial"/>
                <a:cs typeface="Arial"/>
              </a:rPr>
              <a:t>V </a:t>
            </a: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Hard Stand</a:t>
            </a:r>
            <a:r>
              <a:rPr lang="en-US" sz="1600" b="1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Gates</a:t>
            </a:r>
            <a:endParaRPr lang="en-US" sz="1600" dirty="0">
              <a:latin typeface="Arial"/>
              <a:cs typeface="Arial"/>
            </a:endParaRPr>
          </a:p>
          <a:p>
            <a:pPr marL="868680" lvl="1" indent="-4572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69315" algn="l"/>
              </a:tabLst>
            </a:pP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2 ADG VI Hard Stand Gates (1 part of</a:t>
            </a:r>
            <a:r>
              <a:rPr lang="en-US" sz="16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1600" b="1" spc="-5" dirty="0">
                <a:solidFill>
                  <a:srgbClr val="000066"/>
                </a:solidFill>
                <a:latin typeface="Arial"/>
                <a:cs typeface="Arial"/>
              </a:rPr>
              <a:t>WN)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7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" y="3048000"/>
            <a:ext cx="7560584" cy="37770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55" y="169164"/>
            <a:ext cx="8324088" cy="738664"/>
          </a:xfrm>
        </p:spPr>
        <p:txBody>
          <a:bodyPr/>
          <a:lstStyle/>
          <a:p>
            <a:pPr algn="ctr"/>
            <a:r>
              <a:rPr lang="en-US" sz="2400" dirty="0"/>
              <a:t>Midfield Satellite Concourse (MSC)</a:t>
            </a:r>
            <a:br>
              <a:rPr lang="en-US" sz="2400" dirty="0"/>
            </a:br>
            <a:r>
              <a:rPr lang="en-US" sz="2400" dirty="0"/>
              <a:t>12 Gates- 3 w/ dual ADG III parking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01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3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55" y="169164"/>
            <a:ext cx="8324088" cy="492443"/>
          </a:xfrm>
        </p:spPr>
        <p:txBody>
          <a:bodyPr/>
          <a:lstStyle/>
          <a:p>
            <a:r>
              <a:rPr lang="en-US" sz="3200" dirty="0"/>
              <a:t>MSC w/ Gate Numbers and Accommodations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9782"/>
            <a:ext cx="7985760" cy="47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12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MSC Airline Candidates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745729" cy="52937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KLM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Air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Hawaiian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Frontier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Norwegian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Etihad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Interjet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Fiji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Phillipines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Emirates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Aer</a:t>
            </a:r>
            <a:r>
              <a:rPr lang="en-US" sz="1600" dirty="0"/>
              <a:t> Lingus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Air Tahiti Nui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Volaris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Southwest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Honk Kong Airlines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El 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China Southern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7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941" y="950467"/>
            <a:ext cx="7239634" cy="377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739140" indent="-342900">
              <a:lnSpc>
                <a:spcPct val="100000"/>
              </a:lnSpc>
              <a:buFont typeface="Arial"/>
              <a:buChar char="•"/>
              <a:tabLst>
                <a:tab pos="739775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Gate 131 Closed MSC far east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tunnel</a:t>
            </a:r>
            <a:endParaRPr sz="2400" dirty="0">
              <a:latin typeface="Arial"/>
              <a:cs typeface="Arial"/>
            </a:endParaRPr>
          </a:p>
          <a:p>
            <a:pPr marL="119634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196975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Approx. 20 month closure. Open </a:t>
            </a:r>
            <a:r>
              <a:rPr lang="en-US" sz="2000" b="1" spc="-5" dirty="0">
                <a:solidFill>
                  <a:srgbClr val="000066"/>
                </a:solidFill>
                <a:latin typeface="Arial"/>
                <a:cs typeface="Arial"/>
              </a:rPr>
              <a:t>late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2019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66"/>
              </a:buClr>
              <a:buFont typeface="Arial"/>
              <a:buChar char="–"/>
            </a:pPr>
            <a:endParaRPr sz="2000" dirty="0">
              <a:latin typeface="Times New Roman"/>
              <a:cs typeface="Times New Roman"/>
            </a:endParaRPr>
          </a:p>
          <a:p>
            <a:pPr marL="73914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739775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Gate 132 Closed MSC TBIT</a:t>
            </a:r>
            <a:r>
              <a:rPr sz="24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BHS</a:t>
            </a:r>
            <a:endParaRPr sz="2400" dirty="0">
              <a:latin typeface="Arial"/>
              <a:cs typeface="Arial"/>
            </a:endParaRPr>
          </a:p>
          <a:p>
            <a:pPr marL="119634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196975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Approx. 20 month closure. Open </a:t>
            </a:r>
            <a:r>
              <a:rPr lang="en-US" sz="2000" b="1" spc="-5" dirty="0">
                <a:solidFill>
                  <a:srgbClr val="000066"/>
                </a:solidFill>
                <a:latin typeface="Arial"/>
                <a:cs typeface="Arial"/>
              </a:rPr>
              <a:t>late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2019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66"/>
              </a:buClr>
              <a:buFont typeface="Arial"/>
              <a:buChar char="–"/>
            </a:pPr>
            <a:endParaRPr sz="2000" dirty="0">
              <a:latin typeface="Times New Roman"/>
              <a:cs typeface="Times New Roman"/>
            </a:endParaRPr>
          </a:p>
          <a:p>
            <a:pPr marL="73914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739775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Gate 134 Next for BHS after 132</a:t>
            </a:r>
            <a:r>
              <a:rPr sz="24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opening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5" dirty="0"/>
              <a:t>Construction Impacts</a:t>
            </a:r>
            <a:endParaRPr spc="-5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7745729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3455" marR="789940" indent="-34290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pos="973455" algn="l"/>
              </a:tabLst>
            </a:pPr>
            <a:r>
              <a:rPr spc="-5" dirty="0"/>
              <a:t>5</a:t>
            </a:r>
            <a:r>
              <a:rPr lang="en-US" spc="-5" dirty="0"/>
              <a:t>5</a:t>
            </a:r>
            <a:r>
              <a:rPr spc="-5" dirty="0"/>
              <a:t> Airlines (includes AA, DL, UA, </a:t>
            </a:r>
            <a:r>
              <a:rPr dirty="0"/>
              <a:t>WN </a:t>
            </a:r>
            <a:r>
              <a:rPr spc="-5" dirty="0"/>
              <a:t>and  airlines gated only CM, AV,</a:t>
            </a:r>
            <a:r>
              <a:rPr spc="-50" dirty="0"/>
              <a:t> </a:t>
            </a:r>
            <a:r>
              <a:rPr spc="-5" dirty="0"/>
              <a:t>4O)</a:t>
            </a:r>
          </a:p>
          <a:p>
            <a:pPr marL="97345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973455" algn="l"/>
              </a:tabLst>
            </a:pPr>
            <a:r>
              <a:rPr spc="-5" dirty="0"/>
              <a:t>Total average daily turns departures/arrivals </a:t>
            </a:r>
            <a:r>
              <a:rPr dirty="0"/>
              <a:t>is  </a:t>
            </a:r>
            <a:r>
              <a:rPr spc="-10" dirty="0"/>
              <a:t>120</a:t>
            </a:r>
          </a:p>
          <a:p>
            <a:pPr marL="973455" marR="39814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973455" algn="l"/>
              </a:tabLst>
            </a:pPr>
            <a:r>
              <a:rPr spc="-5" dirty="0"/>
              <a:t>Approximately 28% of all flights have over 3  hour turn </a:t>
            </a:r>
            <a:r>
              <a:rPr dirty="0"/>
              <a:t>time lowering </a:t>
            </a:r>
            <a:r>
              <a:rPr spc="-5" dirty="0"/>
              <a:t>gate</a:t>
            </a:r>
            <a:r>
              <a:rPr spc="-114" dirty="0"/>
              <a:t> </a:t>
            </a:r>
            <a:r>
              <a:rPr spc="-5" dirty="0"/>
              <a:t>priority</a:t>
            </a:r>
          </a:p>
          <a:p>
            <a:pPr marL="97345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973455" algn="l"/>
              </a:tabLst>
            </a:pPr>
            <a:r>
              <a:rPr spc="-5" dirty="0"/>
              <a:t>Approximately 30 </a:t>
            </a:r>
            <a:r>
              <a:rPr dirty="0"/>
              <a:t>to </a:t>
            </a:r>
            <a:r>
              <a:rPr spc="-5" dirty="0"/>
              <a:t>35 daily Group </a:t>
            </a:r>
            <a:r>
              <a:rPr dirty="0"/>
              <a:t>III</a:t>
            </a:r>
            <a:r>
              <a:rPr spc="-65" dirty="0"/>
              <a:t> </a:t>
            </a:r>
            <a:r>
              <a:rPr spc="-5" dirty="0"/>
              <a:t>flights</a:t>
            </a:r>
          </a:p>
          <a:p>
            <a:pPr marL="973455" marR="254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973455" algn="l"/>
              </a:tabLst>
            </a:pPr>
            <a:r>
              <a:rPr spc="-5" dirty="0"/>
              <a:t>Also accommodate evening Alaska ADG  </a:t>
            </a:r>
            <a:r>
              <a:rPr dirty="0"/>
              <a:t>III </a:t>
            </a:r>
            <a:r>
              <a:rPr spc="-5" dirty="0"/>
              <a:t>flights due </a:t>
            </a:r>
            <a:r>
              <a:rPr dirty="0"/>
              <a:t>to </a:t>
            </a:r>
            <a:r>
              <a:rPr spc="-5" dirty="0"/>
              <a:t>T7 FIS</a:t>
            </a:r>
            <a:r>
              <a:rPr spc="-140" dirty="0"/>
              <a:t> </a:t>
            </a:r>
            <a:r>
              <a:rPr spc="-5" dirty="0"/>
              <a:t>hours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5" dirty="0"/>
              <a:t>Airline Activity</a:t>
            </a:r>
            <a:endParaRPr spc="-5" dirty="0"/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697" y="950467"/>
            <a:ext cx="7195184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64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0576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64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Peaks- Noon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1700 and 2000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4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0100</a:t>
            </a:r>
            <a:endParaRPr sz="2400" dirty="0">
              <a:latin typeface="Arial"/>
              <a:cs typeface="Arial"/>
            </a:endParaRPr>
          </a:p>
          <a:p>
            <a:pPr marL="862965" lvl="1" indent="-34290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863600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1500- 25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Average Simultaneous</a:t>
            </a:r>
            <a:r>
              <a:rPr sz="20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Operations</a:t>
            </a:r>
            <a:endParaRPr sz="2000" dirty="0">
              <a:latin typeface="Arial"/>
              <a:cs typeface="Arial"/>
            </a:endParaRPr>
          </a:p>
          <a:p>
            <a:pPr marL="86233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62965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2200 to 2300- 2</a:t>
            </a:r>
            <a:r>
              <a:rPr lang="en-US" sz="2000" b="1" dirty="0">
                <a:solidFill>
                  <a:srgbClr val="000066"/>
                </a:solidFill>
                <a:latin typeface="Arial"/>
                <a:cs typeface="Arial"/>
              </a:rPr>
              <a:t>8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 to 2</a:t>
            </a:r>
            <a:r>
              <a:rPr lang="en-US" sz="2000" b="1" dirty="0">
                <a:solidFill>
                  <a:srgbClr val="000066"/>
                </a:solidFill>
                <a:latin typeface="Arial"/>
                <a:cs typeface="Arial"/>
              </a:rPr>
              <a:t>9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Simultaneous</a:t>
            </a:r>
            <a:r>
              <a:rPr sz="2000" b="1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Operations</a:t>
            </a:r>
            <a:endParaRPr sz="2000" dirty="0">
              <a:latin typeface="Arial"/>
              <a:cs typeface="Arial"/>
            </a:endParaRPr>
          </a:p>
          <a:p>
            <a:pPr marL="86233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62965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0001 to 0130- 17 to 18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Simultaneous</a:t>
            </a:r>
            <a:r>
              <a:rPr sz="2000" b="1" spc="-1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Departures</a:t>
            </a:r>
            <a:endParaRPr sz="2000" dirty="0">
              <a:latin typeface="Arial"/>
              <a:cs typeface="Arial"/>
            </a:endParaRPr>
          </a:p>
          <a:p>
            <a:pPr marL="405765" marR="508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406400" algn="l"/>
              </a:tabLst>
            </a:pPr>
            <a:endParaRPr lang="en-US" sz="2400" b="1" spc="-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405765" marR="508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40640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Remote Operations Vary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Daily-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Evening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shows 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2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4 Group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III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hard stand</a:t>
            </a:r>
            <a:r>
              <a:rPr sz="2400" b="1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operations</a:t>
            </a:r>
            <a:endParaRPr sz="2400" dirty="0">
              <a:latin typeface="Arial"/>
              <a:cs typeface="Arial"/>
            </a:endParaRPr>
          </a:p>
          <a:p>
            <a:pPr marL="86296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63600" algn="l"/>
              </a:tabLst>
            </a:pP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Arrivals- Average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Per Day</a:t>
            </a:r>
            <a:r>
              <a:rPr sz="20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12</a:t>
            </a:r>
            <a:endParaRPr sz="2000" dirty="0">
              <a:latin typeface="Arial"/>
              <a:cs typeface="Arial"/>
            </a:endParaRPr>
          </a:p>
          <a:p>
            <a:pPr marL="86233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62965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Departures-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Average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Per Day</a:t>
            </a:r>
            <a:r>
              <a:rPr sz="2000" b="1" spc="-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10</a:t>
            </a:r>
            <a:endParaRPr sz="2000" dirty="0">
              <a:latin typeface="Arial"/>
              <a:cs typeface="Arial"/>
            </a:endParaRPr>
          </a:p>
          <a:p>
            <a:pPr marL="861694" lvl="1" indent="-34226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62330" algn="l"/>
              </a:tabLst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Full Turns-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Average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Per Day</a:t>
            </a:r>
            <a:r>
              <a:rPr sz="2000" b="1" spc="-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10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5" dirty="0"/>
              <a:t>Airline Activity </a:t>
            </a:r>
            <a:r>
              <a:rPr lang="en-US" sz="2000" spc="-5" dirty="0" err="1"/>
              <a:t>cont</a:t>
            </a:r>
            <a:r>
              <a:rPr lang="en-US" sz="2000" spc="-5" dirty="0"/>
              <a:t>…</a:t>
            </a:r>
            <a:endParaRPr spc="-5" dirty="0"/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5449</TotalTime>
  <Words>312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Trebuchet MS</vt:lpstr>
      <vt:lpstr>Office Theme</vt:lpstr>
      <vt:lpstr>TBIT-MSC- West Remote Gates</vt:lpstr>
      <vt:lpstr>TBIT Gates</vt:lpstr>
      <vt:lpstr>West Remote Gates</vt:lpstr>
      <vt:lpstr>Midfield Satellite Concourse (MSC) 12 Gates- 3 w/ dual ADG III parking</vt:lpstr>
      <vt:lpstr>MSC w/ Gate Numbers and Accommodations</vt:lpstr>
      <vt:lpstr>MSC Airline Candidates</vt:lpstr>
      <vt:lpstr>Construction Impacts</vt:lpstr>
      <vt:lpstr>Airline Activity</vt:lpstr>
      <vt:lpstr>Airline Activity cont…</vt:lpstr>
      <vt:lpstr>Sample of Daily Flight Activity</vt:lpstr>
      <vt:lpstr>TBIT Ground Handlers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Los Angeles</dc:creator>
  <cp:lastModifiedBy>Zamira Curri</cp:lastModifiedBy>
  <cp:revision>16</cp:revision>
  <dcterms:created xsi:type="dcterms:W3CDTF">2019-07-18T12:13:58Z</dcterms:created>
  <dcterms:modified xsi:type="dcterms:W3CDTF">2019-07-25T17:17:39Z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2019-07-18T00:00:00Z</vt:filetime>
  </property>
</Properties>
</file>